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Old Standard TT"/>
      <p:regular r:id="rId22"/>
      <p:bold r:id="rId23"/>
      <p: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OldStandardTT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OldStandardTT-italic.fntdata"/><Relationship Id="rId12" Type="http://schemas.openxmlformats.org/officeDocument/2006/relationships/slide" Target="slides/slide7.xml"/><Relationship Id="rId23" Type="http://schemas.openxmlformats.org/officeDocument/2006/relationships/font" Target="fonts/OldStandardT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edc6aad2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edc6aad2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edc6aad2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edc6aad2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edc6aad26_1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edc6aad26_1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edc6aad2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bedc6aad2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edc6aad2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edc6aad2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bedc6aad2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bedc6aad2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edc6aad2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bedc6aad2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edc6aad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edc6aad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edc6aad26_1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edc6aad26_1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bedc6aad26_1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bedc6aad26_1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edc6aad2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edc6aad2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edc6aad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edc6aad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edc6aad26_1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bedc6aad26_1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edc6aad2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edc6aad2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edc6aad2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edc6aad2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cnn.com/2016/03/06/us/flint-problems-unemployment-poverty-crime/index.html" TargetMode="External"/><Relationship Id="rId4" Type="http://schemas.openxmlformats.org/officeDocument/2006/relationships/hyperlink" Target="https://newrepublic.com/article/147066/flints-water-crisis-damage-kids-brains" TargetMode="External"/><Relationship Id="rId10" Type="http://schemas.openxmlformats.org/officeDocument/2006/relationships/hyperlink" Target="https://edpolicy.umich.edu/research/epi-policy-briefs/understanding-psychosocial-effects-flint-water-crisis-school-age" TargetMode="External"/><Relationship Id="rId9" Type="http://schemas.openxmlformats.org/officeDocument/2006/relationships/hyperlink" Target="https://edpolicy.umich.edu/staff/samuel-owusu" TargetMode="External"/><Relationship Id="rId5" Type="http://schemas.openxmlformats.org/officeDocument/2006/relationships/hyperlink" Target="https://mrccc.org.au/wp-content/uploads/2013/10/Water-Quality-Salinity-Standards.pdf" TargetMode="External"/><Relationship Id="rId6" Type="http://schemas.openxmlformats.org/officeDocument/2006/relationships/hyperlink" Target="http://www.michigan.gov/flintwater/water-infrastructure-projects/monitoring/wqa-flint-dist#:~:text=Flint%20is%20required%20to%20keep%20the%20orthophosphate%20residual%20level%20between,mg%2Fl%20to%20minimize%20corrosion" TargetMode="External"/><Relationship Id="rId7" Type="http://schemas.openxmlformats.org/officeDocument/2006/relationships/hyperlink" Target="https://edpolicy.umich.edu/alumni/gloria-yeomans-maldonado" TargetMode="External"/><Relationship Id="rId8" Type="http://schemas.openxmlformats.org/officeDocument/2006/relationships/hyperlink" Target="https://edpolicy.umich.edu/faculty/brian-jaco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387275" y="131525"/>
            <a:ext cx="7707300" cy="141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Spatial Project—</a:t>
            </a: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The Socioeconomic Costs of Water Pollution in City of Flint, Genesee </a:t>
            </a: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County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75" y="1651263"/>
            <a:ext cx="4509950" cy="25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457675" y="4375675"/>
            <a:ext cx="53100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Andrew Hall, Adeline Yuan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999898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024" y="1152475"/>
            <a:ext cx="4212275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57075"/>
            <a:ext cx="4323574" cy="3341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899" y="957075"/>
            <a:ext cx="4323574" cy="3341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Linear Regression: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2675"/>
            <a:ext cx="4100977" cy="36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375" y="1112675"/>
            <a:ext cx="4278751" cy="36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Econometrics Results: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374" y="1058225"/>
            <a:ext cx="443469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Limitation for further study &amp; Improvements: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Small sample size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Better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identification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strategy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Including health data or/and number of closed businesses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References: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https://www.cnn.com/2016/03/06/us/flint-problems-unemployment-poverty-crime/index.html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Denchak, Melissa  “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Flint Water Crisis: Everything You Need to Know” , Nov 8, 2018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https://www.nrdc.org/stories/flint-water-crisis-everything-you-need-know#summary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Atkin, Emily “Did Flint’s Water Crisis Damage Kids’ Brains?”  Feb 14, 2018 </a:t>
            </a:r>
            <a:r>
              <a:rPr b="1"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https://newrepublic.com/article/147066/flints-water-crisis-damage-kids-brains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Water Quality Standards. </a:t>
            </a:r>
            <a:r>
              <a:rPr b="1"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https://mrccc.org.au/wp-content/uploads/2013/10/Water-Quality-Salinity-Standards.pdf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City of Flint Distribution System Monitoring Data ttps://</a:t>
            </a:r>
            <a:r>
              <a:rPr b="1"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www.michigan.gov/flintwater/water-infrastructure-projects/monitoring/wqa-flint-dist#:~:text=Flint%20is%20required%20to%20keep%20the%20orthophosphate%20residual%20level%20between,mg%2Fl%20to%20minimize%20corrosion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Sam Trejo, </a:t>
            </a:r>
            <a:r>
              <a:rPr b="1" lang="en" sz="12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Gloria Yeomans-Maldonado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 sz="12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Brian Jacob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 sz="12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Samuel Owusu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,  “Understanding the Psychosocial Effects of the Flint Water Crisis on School-Age Children in Michigan” May 2022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b="1"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/>
              </a:rPr>
              <a:t>https://edpolicy.umich.edu/research/epi-policy-briefs/understanding-psychosocial-effects-flint-water-crisis-school-age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1452400" y="2041500"/>
            <a:ext cx="6161100" cy="10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800">
                <a:latin typeface="Times New Roman"/>
                <a:ea typeface="Times New Roman"/>
                <a:cs typeface="Times New Roman"/>
                <a:sym typeface="Times New Roman"/>
              </a:rPr>
              <a:t>Thank you!!:)</a:t>
            </a:r>
            <a:endParaRPr b="1"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192075" y="15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Background: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-3075" y="724650"/>
            <a:ext cx="8910900" cy="39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Flint is situated in Genesee County and, along with the county, endured a significant water crisis. 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On April 25, 2014, Flint switched its municipal water supply from Lake Huron, supplied by Detroit, to the Flint River, initiating a series of pollution problems. 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It was not until October 2016, Flint residents were cautioned against consuming tap water without passing it through an NSF International-certified filter for lead removal. 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Even though Flint reconnected to Detroit's water system in the same month, the damage to public health and potentially to the local economy had already been inflicted.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525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Effects of Drinking Contaminated Water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253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b="1" sz="15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3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25"/>
              <a:buFont typeface="Times New Roman"/>
              <a:buChar char="●"/>
            </a:pPr>
            <a:r>
              <a:rPr b="1" lang="en" sz="1525">
                <a:latin typeface="Times New Roman"/>
                <a:ea typeface="Times New Roman"/>
                <a:cs typeface="Times New Roman"/>
                <a:sym typeface="Times New Roman"/>
              </a:rPr>
              <a:t>Child health</a:t>
            </a:r>
            <a:endParaRPr b="1" sz="15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3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25"/>
              <a:buFont typeface="Times New Roman"/>
              <a:buChar char="●"/>
            </a:pPr>
            <a:r>
              <a:rPr b="1" lang="en" sz="1525">
                <a:latin typeface="Times New Roman"/>
                <a:ea typeface="Times New Roman"/>
                <a:cs typeface="Times New Roman"/>
                <a:sym typeface="Times New Roman"/>
              </a:rPr>
              <a:t>Legionnaires' disease</a:t>
            </a:r>
            <a:endParaRPr b="1" sz="15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3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25"/>
              <a:buFont typeface="Times New Roman"/>
              <a:buChar char="●"/>
            </a:pPr>
            <a:r>
              <a:rPr b="1" lang="en" sz="1525">
                <a:latin typeface="Times New Roman"/>
                <a:ea typeface="Times New Roman"/>
                <a:cs typeface="Times New Roman"/>
                <a:sym typeface="Times New Roman"/>
              </a:rPr>
              <a:t>Hair loss</a:t>
            </a:r>
            <a:endParaRPr b="1" sz="15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3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25"/>
              <a:buFont typeface="Times New Roman"/>
              <a:buChar char="●"/>
            </a:pPr>
            <a:r>
              <a:rPr b="1" lang="en" sz="1525">
                <a:latin typeface="Times New Roman"/>
                <a:ea typeface="Times New Roman"/>
                <a:cs typeface="Times New Roman"/>
                <a:sym typeface="Times New Roman"/>
              </a:rPr>
              <a:t>Skin rashes</a:t>
            </a:r>
            <a:endParaRPr b="1" sz="15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" sz="1525"/>
              <a:t> </a:t>
            </a:r>
            <a:endParaRPr sz="152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873" y="1509450"/>
            <a:ext cx="5460127" cy="26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Water Measurement Indicators: 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Conductivity: </a:t>
            </a:r>
            <a:r>
              <a:rPr b="1" lang="en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Freshwater is usually between 0 and 1,500 uS/cm and typical sea water has a conductivity value of about 50,000 uS/cm.</a:t>
            </a:r>
            <a:r>
              <a:rPr lang="en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However, the water quality in Genesee County is a bit higher than the </a:t>
            </a:r>
            <a:r>
              <a:rPr lang="en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of freshwater based on the dataset we got. </a:t>
            </a:r>
            <a:endParaRPr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Times New Roman"/>
              <a:buChar char="●"/>
            </a:pPr>
            <a:r>
              <a:rPr b="1" lang="en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Orthophosphate: </a:t>
            </a:r>
            <a:r>
              <a:rPr lang="en">
                <a:solidFill>
                  <a:srgbClr val="040C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Orthophosphate is available as phosphoric acid, in salt form (potassium or sodium), and as zinc orthophosphate. Orthophosphate reacts with lead and copper to form compounds that have a strong tendency to stay in solid form and not dissolve into water. </a:t>
            </a:r>
            <a:r>
              <a:rPr b="1" lang="en">
                <a:solidFill>
                  <a:srgbClr val="040C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Genesee County</a:t>
            </a:r>
            <a:r>
              <a:rPr b="1" lang="en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required to keep the orthophosphate residual level </a:t>
            </a:r>
            <a:r>
              <a:rPr b="1" lang="en">
                <a:solidFill>
                  <a:srgbClr val="040C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between 3.1 milligrams per liter (mg/l) and 3.7 mg/l</a:t>
            </a:r>
            <a:r>
              <a:rPr b="1" lang="en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minimize corrosion.  But City of Flint has not achieved this standard level. </a:t>
            </a:r>
            <a:endParaRPr b="1">
              <a:solidFill>
                <a:srgbClr val="040C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132275" y="8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Economic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 Motivation—Unemployment rate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658875"/>
            <a:ext cx="8520600" cy="43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According to CNN, “ Flint was beginning something of a comeback before the water crisis hit. Crime rates were finally dropping. Unemployment rates in 2015 were down…”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As of July 2023, Unemployment remains at 10.2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850" y="1690600"/>
            <a:ext cx="4530124" cy="260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16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Methodology: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228425" y="856450"/>
            <a:ext cx="8520600" cy="3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Data: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Unemployment value change: The Bureau of Labor Statistics within 2021 to 2022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Water quality monitoring: Michigan Gov.com 2021, May -2022, May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Tools: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ArcGIS, STATA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Model: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Unemployment = a + B</a:t>
            </a:r>
            <a:r>
              <a:rPr baseline="-25000" lang="en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Conductivity + B</a:t>
            </a:r>
            <a:r>
              <a:rPr baseline="-25000" lang="en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Othophosphate + B</a:t>
            </a:r>
            <a:r>
              <a:rPr baseline="-25000" lang="en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Race + u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000" y="0"/>
            <a:ext cx="5753999" cy="504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Spatial Results: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152475"/>
            <a:ext cx="3999898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03300"/>
            <a:ext cx="3999898" cy="333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7950"/>
            <a:ext cx="3924700" cy="335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430" y="947950"/>
            <a:ext cx="4336870" cy="3352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